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22" r:id="rId2"/>
    <p:sldId id="259" r:id="rId3"/>
    <p:sldId id="294" r:id="rId4"/>
    <p:sldId id="333" r:id="rId5"/>
    <p:sldId id="345" r:id="rId6"/>
    <p:sldId id="335" r:id="rId7"/>
    <p:sldId id="328" r:id="rId8"/>
    <p:sldId id="334" r:id="rId9"/>
    <p:sldId id="329" r:id="rId10"/>
    <p:sldId id="338" r:id="rId11"/>
    <p:sldId id="330" r:id="rId12"/>
    <p:sldId id="337" r:id="rId13"/>
    <p:sldId id="340" r:id="rId14"/>
    <p:sldId id="342" r:id="rId15"/>
    <p:sldId id="341" r:id="rId16"/>
    <p:sldId id="332" r:id="rId17"/>
    <p:sldId id="344" r:id="rId18"/>
    <p:sldId id="297" r:id="rId19"/>
  </p:sldIdLst>
  <p:sldSz cx="12190413" cy="6859588"/>
  <p:notesSz cx="6858000" cy="9144000"/>
  <p:embeddedFontLst>
    <p:embeddedFont>
      <p:font typeface="나눔스퀘어 ExtraBold" panose="020B0600000101010101" pitchFamily="50" charset="-127"/>
      <p:bold r:id="rId22"/>
    </p:embeddedFont>
    <p:embeddedFont>
      <p:font typeface="나눔스퀘어 네오 ExtraBold" panose="00000900000000000000" pitchFamily="2" charset="-127"/>
      <p:bold r:id="rId23"/>
    </p:embeddedFont>
    <p:embeddedFont>
      <p:font typeface="나눔스퀘어 네오 OTF Heavy" panose="00000A00000000000000" pitchFamily="50" charset="-127"/>
      <p:bold r:id="rId24"/>
    </p:embeddedFont>
    <p:embeddedFont>
      <p:font typeface="나눔스퀘어_ac" panose="020B0600000101010101" pitchFamily="50" charset="-127"/>
      <p:regular r:id="rId25"/>
    </p:embeddedFont>
    <p:embeddedFont>
      <p:font typeface="배달의민족 도현" panose="020B0600000101010101" pitchFamily="50" charset="-127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배달의민족 한나체 Pro" panose="020B0600000101010101" pitchFamily="50" charset="-127"/>
      <p:regular r:id="rId35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C4EB"/>
    <a:srgbClr val="3A4B54"/>
    <a:srgbClr val="1E0000"/>
    <a:srgbClr val="3C5B1B"/>
    <a:srgbClr val="A5CF00"/>
    <a:srgbClr val="548A00"/>
    <a:srgbClr val="00ACED"/>
    <a:srgbClr val="FFB400"/>
    <a:srgbClr val="4DA924"/>
    <a:srgbClr val="7533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792" autoAdjust="0"/>
  </p:normalViewPr>
  <p:slideViewPr>
    <p:cSldViewPr>
      <p:cViewPr varScale="1">
        <p:scale>
          <a:sx n="64" d="100"/>
          <a:sy n="64" d="100"/>
        </p:scale>
        <p:origin x="84" y="1182"/>
      </p:cViewPr>
      <p:guideLst>
        <p:guide orient="horz" pos="2160"/>
        <p:guide pos="2880"/>
        <p:guide orient="horz" pos="2161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2023-03-17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2023-03-17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40"/>
            <a:ext cx="12192615" cy="6858346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334567" y="2133650"/>
            <a:ext cx="4896544" cy="201622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2">
                    <a:lumMod val="2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40"/>
            <a:ext cx="12192615" cy="6858346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2023-03-17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" y="0"/>
            <a:ext cx="12188726" cy="6859588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40"/>
            <a:ext cx="12192615" cy="6858346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2023-03-17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262558" y="109188"/>
            <a:ext cx="8275655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1E0000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262558" y="1413570"/>
            <a:ext cx="11521280" cy="4824538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40"/>
            <a:ext cx="12192615" cy="6858346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262558" y="109188"/>
            <a:ext cx="8275655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262558" y="1413570"/>
            <a:ext cx="11521280" cy="4824538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rgbClr val="050507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000" i="1" baseline="0">
                <a:solidFill>
                  <a:srgbClr val="050507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2000" i="1" baseline="0">
                <a:solidFill>
                  <a:srgbClr val="050507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2000" i="1" baseline="0">
                <a:solidFill>
                  <a:srgbClr val="050507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2000" i="1" baseline="0">
                <a:solidFill>
                  <a:srgbClr val="050507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" y="0"/>
            <a:ext cx="12188726" cy="6859588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2023-03-17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1054646" y="1176983"/>
            <a:ext cx="7272808" cy="136815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3BC13D-EE6A-42C8-92F2-8E25D18862EA}"/>
              </a:ext>
            </a:extLst>
          </p:cNvPr>
          <p:cNvSpPr/>
          <p:nvPr/>
        </p:nvSpPr>
        <p:spPr>
          <a:xfrm>
            <a:off x="7607374" y="6425569"/>
            <a:ext cx="4583039" cy="461665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34567" y="1789579"/>
            <a:ext cx="5093096" cy="2016224"/>
          </a:xfrm>
        </p:spPr>
        <p:txBody>
          <a:bodyPr/>
          <a:lstStyle/>
          <a:p>
            <a:r>
              <a:rPr lang="ko-KR" altLang="en-US" sz="2400" dirty="0">
                <a:solidFill>
                  <a:srgbClr val="1D1C1D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고령화로 인한 의료체계의 변화 분석</a:t>
            </a:r>
            <a:br>
              <a:rPr lang="en-US" altLang="ko-KR" sz="2400" dirty="0">
                <a:solidFill>
                  <a:srgbClr val="1D1C1D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</a:br>
            <a:br>
              <a:rPr lang="en-US" altLang="ko-KR" sz="2400" dirty="0">
                <a:solidFill>
                  <a:srgbClr val="1D1C1D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</a:br>
            <a:r>
              <a:rPr lang="en-US" altLang="ko-KR" sz="2400" dirty="0">
                <a:solidFill>
                  <a:srgbClr val="1D1C1D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[</a:t>
            </a:r>
            <a:r>
              <a:rPr lang="ko-KR" altLang="en-US" sz="2400" dirty="0">
                <a:solidFill>
                  <a:srgbClr val="1D1C1D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부제</a:t>
            </a:r>
            <a:r>
              <a:rPr lang="en-US" altLang="ko-KR" sz="2400" dirty="0">
                <a:solidFill>
                  <a:srgbClr val="1D1C1D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]</a:t>
            </a:r>
            <a:br>
              <a:rPr lang="en-US" altLang="ko-KR" sz="2400" dirty="0">
                <a:solidFill>
                  <a:srgbClr val="1D1C1D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</a:br>
            <a:r>
              <a:rPr lang="en-US" altLang="ko-KR" sz="2400" dirty="0">
                <a:solidFill>
                  <a:srgbClr val="1D1C1D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65</a:t>
            </a:r>
            <a:r>
              <a:rPr lang="ko-KR" altLang="en-US" sz="2400" dirty="0">
                <a:solidFill>
                  <a:srgbClr val="1D1C1D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세 이상 노인 환자의 </a:t>
            </a:r>
            <a:br>
              <a:rPr lang="en-US" altLang="ko-KR" sz="2400" dirty="0">
                <a:solidFill>
                  <a:srgbClr val="1D1C1D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</a:br>
            <a:r>
              <a:rPr lang="ko-KR" altLang="en-US" sz="2400" dirty="0">
                <a:solidFill>
                  <a:srgbClr val="1D1C1D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고혈압에 대한 부적절한 모니터링</a:t>
            </a:r>
            <a:r>
              <a:rPr lang="en-US" altLang="ko-KR" sz="2400" dirty="0">
                <a:solidFill>
                  <a:srgbClr val="1D1C1D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br>
              <a:rPr lang="en-US" altLang="ko-KR" sz="2400" dirty="0">
                <a:solidFill>
                  <a:srgbClr val="1D1C1D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</a:br>
            <a:r>
              <a:rPr lang="ko-KR" altLang="en-US" sz="2400" dirty="0">
                <a:solidFill>
                  <a:srgbClr val="1D1C1D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및 관리로 인해 시간이 지남에 따라 </a:t>
            </a:r>
            <a:br>
              <a:rPr lang="en-US" altLang="ko-KR" sz="2400" b="0" i="0" dirty="0">
                <a:solidFill>
                  <a:srgbClr val="1D1C1D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</a:br>
            <a:r>
              <a:rPr lang="ko-KR" altLang="en-US" sz="2400" b="0" i="0" dirty="0">
                <a:solidFill>
                  <a:srgbClr val="1D1C1D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더 높은 의료비 지출 발생</a:t>
            </a:r>
            <a:endParaRPr lang="ko-KR" altLang="en-US" sz="2400" b="1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7A2D1B-FFF8-4A22-806D-21BDFC2201C2}"/>
              </a:ext>
            </a:extLst>
          </p:cNvPr>
          <p:cNvSpPr txBox="1"/>
          <p:nvPr/>
        </p:nvSpPr>
        <p:spPr>
          <a:xfrm>
            <a:off x="7607374" y="6425569"/>
            <a:ext cx="60987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 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실버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 –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박지인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이다혜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이연경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9632BF2-1F36-4C98-AFDF-9603EA137FC4}"/>
              </a:ext>
            </a:extLst>
          </p:cNvPr>
          <p:cNvSpPr/>
          <p:nvPr/>
        </p:nvSpPr>
        <p:spPr>
          <a:xfrm>
            <a:off x="1198662" y="261442"/>
            <a:ext cx="1080120" cy="648072"/>
          </a:xfrm>
          <a:prstGeom prst="rect">
            <a:avLst/>
          </a:prstGeom>
          <a:solidFill>
            <a:srgbClr val="A4C4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2558" y="110761"/>
            <a:ext cx="8275655" cy="79875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4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어떤 데이터가 필요한지</a:t>
            </a:r>
            <a:endParaRPr lang="en-US" altLang="ko-KR" sz="4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DF3BF86-AE19-46FC-9DE3-16F0784AEB15}"/>
              </a:ext>
            </a:extLst>
          </p:cNvPr>
          <p:cNvGrpSpPr/>
          <p:nvPr/>
        </p:nvGrpSpPr>
        <p:grpSpPr>
          <a:xfrm>
            <a:off x="7755961" y="1461713"/>
            <a:ext cx="3919865" cy="5064425"/>
            <a:chOff x="7755961" y="1461713"/>
            <a:chExt cx="3919865" cy="424039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7784919-997E-4BE6-8B08-A2A1993C2A00}"/>
                </a:ext>
              </a:extLst>
            </p:cNvPr>
            <p:cNvSpPr/>
            <p:nvPr/>
          </p:nvSpPr>
          <p:spPr>
            <a:xfrm>
              <a:off x="7755961" y="1461713"/>
              <a:ext cx="3919865" cy="4216534"/>
            </a:xfrm>
            <a:prstGeom prst="rect">
              <a:avLst/>
            </a:prstGeom>
            <a:solidFill>
              <a:schemeClr val="lt1">
                <a:alpha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029CCCA-EB8F-4100-ADD9-7C723A133970}"/>
                </a:ext>
              </a:extLst>
            </p:cNvPr>
            <p:cNvSpPr txBox="1"/>
            <p:nvPr/>
          </p:nvSpPr>
          <p:spPr>
            <a:xfrm>
              <a:off x="7999886" y="1608684"/>
              <a:ext cx="3528392" cy="4093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1. </a:t>
              </a:r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혈압 수치</a:t>
              </a:r>
              <a:b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</a:b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- 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고혈압의 중증도와 시간 경과에 따라 얼마나 잘 관리 되고 있는지</a:t>
              </a:r>
              <a:b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</a:br>
              <a:b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</a:br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2. </a:t>
              </a:r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의료 이용</a:t>
              </a:r>
              <a:b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</a:b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- 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응급실 방문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입원 및 외래 방문</a:t>
              </a:r>
              <a:b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</a:br>
              <a:b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</a:br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3. </a:t>
              </a:r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복약 준수 </a:t>
              </a:r>
              <a:b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</a:b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- 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고혈압 관리를 위해 처방된 약물</a:t>
              </a:r>
              <a:b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</a:br>
              <a:b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</a:br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4. </a:t>
              </a:r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환자 인구 통계</a:t>
              </a:r>
              <a:b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</a:b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- 65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세 이상 인구</a:t>
              </a:r>
              <a:b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</a:br>
              <a:endPara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5126" name="Picture 6">
            <a:extLst>
              <a:ext uri="{FF2B5EF4-FFF2-40B4-BE49-F238E27FC236}">
                <a16:creationId xmlns:a16="http://schemas.microsoft.com/office/drawing/2014/main" id="{54DDD43F-8A21-47DA-B289-2B50926AD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35" y="1908868"/>
            <a:ext cx="6297167" cy="304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9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129FDB3-98A0-4333-8256-0797D750025C}"/>
              </a:ext>
            </a:extLst>
          </p:cNvPr>
          <p:cNvSpPr/>
          <p:nvPr/>
        </p:nvSpPr>
        <p:spPr>
          <a:xfrm>
            <a:off x="0" y="0"/>
            <a:ext cx="12190413" cy="461665"/>
          </a:xfrm>
          <a:prstGeom prst="rect">
            <a:avLst/>
          </a:prstGeom>
          <a:solidFill>
            <a:schemeClr val="lt1">
              <a:alpha val="83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1824F0C-E0F7-43C1-9F6D-012345683340}"/>
              </a:ext>
            </a:extLst>
          </p:cNvPr>
          <p:cNvSpPr/>
          <p:nvPr/>
        </p:nvSpPr>
        <p:spPr>
          <a:xfrm>
            <a:off x="2232694" y="1956252"/>
            <a:ext cx="6598816" cy="1041494"/>
          </a:xfrm>
          <a:prstGeom prst="rect">
            <a:avLst/>
          </a:prstGeom>
          <a:solidFill>
            <a:schemeClr val="lt1">
              <a:alpha val="83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232694" y="1956252"/>
            <a:ext cx="7102872" cy="927095"/>
            <a:chOff x="2232694" y="1956252"/>
            <a:chExt cx="2206327" cy="927095"/>
          </a:xfrm>
        </p:grpSpPr>
        <p:sp>
          <p:nvSpPr>
            <p:cNvPr id="2" name="Text Box 4"/>
            <p:cNvSpPr txBox="1">
              <a:spLocks noChangeArrowheads="1"/>
            </p:cNvSpPr>
            <p:nvPr/>
          </p:nvSpPr>
          <p:spPr bwMode="auto">
            <a:xfrm>
              <a:off x="2232694" y="1956252"/>
              <a:ext cx="718710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rgbClr val="1E0000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04</a:t>
              </a:r>
              <a:endParaRPr kumimoji="1" lang="ko-KR" altLang="ko-KR" sz="3200" b="1" dirty="0">
                <a:solidFill>
                  <a:srgbClr val="1E0000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  <p:sp>
          <p:nvSpPr>
            <p:cNvPr id="3" name="Text Box 5"/>
            <p:cNvSpPr txBox="1">
              <a:spLocks noChangeArrowheads="1"/>
            </p:cNvSpPr>
            <p:nvPr/>
          </p:nvSpPr>
          <p:spPr bwMode="auto">
            <a:xfrm>
              <a:off x="2232694" y="2421682"/>
              <a:ext cx="220632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defRPr/>
              </a:pPr>
              <a:r>
                <a:rPr lang="ko-KR" altLang="en-US" sz="2400" b="1" dirty="0">
                  <a:latin typeface="+mj-lt"/>
                  <a:ea typeface="맑은 고딕" panose="020B0503020000020004" pitchFamily="50" charset="-127"/>
                </a:rPr>
                <a:t>어떤 분석 방법과 시각화 기술을 사용할 것인지</a:t>
              </a:r>
              <a:endParaRPr lang="en-US" altLang="ko-KR" sz="2400" b="1" dirty="0">
                <a:latin typeface="+mj-lt"/>
                <a:ea typeface="맑은 고딕" panose="020B0503020000020004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86EC93A-4671-44C3-B2C6-DA6D85CE7D7D}"/>
              </a:ext>
            </a:extLst>
          </p:cNvPr>
          <p:cNvSpPr txBox="1"/>
          <p:nvPr/>
        </p:nvSpPr>
        <p:spPr>
          <a:xfrm>
            <a:off x="18225" y="32660"/>
            <a:ext cx="12172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rgbClr val="1D1C1D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</a:t>
            </a:r>
            <a:r>
              <a:rPr lang="ko-KR" altLang="en-US" sz="1800" dirty="0">
                <a:solidFill>
                  <a:srgbClr val="1D1C1D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조 </a:t>
            </a:r>
            <a:r>
              <a:rPr lang="en-US" altLang="ko-KR" sz="1800" dirty="0">
                <a:solidFill>
                  <a:srgbClr val="1D1C1D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_ 65</a:t>
            </a:r>
            <a:r>
              <a:rPr lang="ko-KR" altLang="en-US" sz="1800" dirty="0">
                <a:solidFill>
                  <a:srgbClr val="1D1C1D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세 이상 노인 환자의 고혈압에 대한 부적절한 모니터링</a:t>
            </a:r>
            <a:r>
              <a:rPr lang="en-US" altLang="ko-KR" sz="1800" dirty="0">
                <a:solidFill>
                  <a:srgbClr val="1D1C1D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1800" dirty="0">
                <a:solidFill>
                  <a:srgbClr val="1D1C1D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및 관리로 인해 시간이 지남에 따라 </a:t>
            </a:r>
            <a:r>
              <a:rPr lang="ko-KR" altLang="en-US" sz="1800" b="0" i="0" dirty="0">
                <a:solidFill>
                  <a:srgbClr val="1D1C1D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더 높은 의료비 지출 발생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434976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9632BF2-1F36-4C98-AFDF-9603EA137FC4}"/>
              </a:ext>
            </a:extLst>
          </p:cNvPr>
          <p:cNvSpPr/>
          <p:nvPr/>
        </p:nvSpPr>
        <p:spPr>
          <a:xfrm>
            <a:off x="1198662" y="261442"/>
            <a:ext cx="1080120" cy="648072"/>
          </a:xfrm>
          <a:prstGeom prst="rect">
            <a:avLst/>
          </a:prstGeom>
          <a:solidFill>
            <a:srgbClr val="A4C4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2558" y="110761"/>
            <a:ext cx="10153128" cy="79875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4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어떤 분석 방법과 시각화 기술을 사용할 것인지</a:t>
            </a:r>
            <a:endParaRPr lang="en-US" altLang="ko-KR" sz="4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A2B0F1-063F-4F78-B8B1-AB4E39C5678F}"/>
              </a:ext>
            </a:extLst>
          </p:cNvPr>
          <p:cNvSpPr txBox="1"/>
          <p:nvPr/>
        </p:nvSpPr>
        <p:spPr>
          <a:xfrm>
            <a:off x="1126654" y="5762291"/>
            <a:ext cx="99371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0" i="0" dirty="0">
                <a:effectLst/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혈압 수치</a:t>
            </a:r>
            <a:r>
              <a:rPr lang="en-US" altLang="ko-KR" b="0" i="0" dirty="0">
                <a:effectLst/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, </a:t>
            </a:r>
            <a:r>
              <a:rPr lang="ko-KR" altLang="en-US" b="0" i="0" dirty="0">
                <a:effectLst/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의료 비용</a:t>
            </a:r>
            <a:r>
              <a:rPr lang="en-US" altLang="ko-KR" b="0" i="0" dirty="0">
                <a:effectLst/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, </a:t>
            </a:r>
            <a:r>
              <a:rPr lang="ko-KR" altLang="en-US" b="0" i="0" dirty="0">
                <a:effectLst/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복약 순응도와 같은 변수에 대한 </a:t>
            </a:r>
            <a:endParaRPr lang="en-US" altLang="ko-KR" b="0" i="0" dirty="0">
              <a:effectLst/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ko-KR" altLang="en-US" b="0" i="0" dirty="0">
                <a:solidFill>
                  <a:srgbClr val="FF0000"/>
                </a:solidFill>
                <a:effectLst/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평균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, 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중앙값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, 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표준 편차</a:t>
            </a:r>
            <a:r>
              <a:rPr lang="ko-KR" altLang="en-US" b="0" i="0" dirty="0">
                <a:effectLst/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와 같은 요약 통계 계산</a:t>
            </a:r>
            <a:endParaRPr lang="ko-KR" alt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7784919-997E-4BE6-8B08-A2A1993C2A00}"/>
              </a:ext>
            </a:extLst>
          </p:cNvPr>
          <p:cNvSpPr/>
          <p:nvPr/>
        </p:nvSpPr>
        <p:spPr>
          <a:xfrm>
            <a:off x="0" y="1003014"/>
            <a:ext cx="12190413" cy="552221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844C6-FA94-491D-9034-39C3A86C7BDD}"/>
              </a:ext>
            </a:extLst>
          </p:cNvPr>
          <p:cNvSpPr txBox="1"/>
          <p:nvPr/>
        </p:nvSpPr>
        <p:spPr>
          <a:xfrm>
            <a:off x="262558" y="1053529"/>
            <a:ext cx="2520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  통계</a:t>
            </a:r>
          </a:p>
        </p:txBody>
      </p:sp>
      <p:pic>
        <p:nvPicPr>
          <p:cNvPr id="3076" name="Picture 4" descr="삼쾌한 IT강의] R 데이터 파악 및 요약 통계 구하기">
            <a:extLst>
              <a:ext uri="{FF2B5EF4-FFF2-40B4-BE49-F238E27FC236}">
                <a16:creationId xmlns:a16="http://schemas.microsoft.com/office/drawing/2014/main" id="{EE5CAC8B-1C0E-4045-8F24-8F06434EC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756" y="2997746"/>
            <a:ext cx="796290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692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9632BF2-1F36-4C98-AFDF-9603EA137FC4}"/>
              </a:ext>
            </a:extLst>
          </p:cNvPr>
          <p:cNvSpPr/>
          <p:nvPr/>
        </p:nvSpPr>
        <p:spPr>
          <a:xfrm>
            <a:off x="1198662" y="261442"/>
            <a:ext cx="1080120" cy="648072"/>
          </a:xfrm>
          <a:prstGeom prst="rect">
            <a:avLst/>
          </a:prstGeom>
          <a:solidFill>
            <a:srgbClr val="A4C4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2558" y="110761"/>
            <a:ext cx="10513168" cy="79875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4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어떤 분석 방법과 시각화 기술을 사용할 것인지</a:t>
            </a:r>
            <a:endParaRPr lang="en-US" altLang="ko-KR" sz="4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7784919-997E-4BE6-8B08-A2A1993C2A00}"/>
              </a:ext>
            </a:extLst>
          </p:cNvPr>
          <p:cNvSpPr/>
          <p:nvPr/>
        </p:nvSpPr>
        <p:spPr>
          <a:xfrm>
            <a:off x="0" y="1003014"/>
            <a:ext cx="12190413" cy="552221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844C6-FA94-491D-9034-39C3A86C7BDD}"/>
              </a:ext>
            </a:extLst>
          </p:cNvPr>
          <p:cNvSpPr txBox="1"/>
          <p:nvPr/>
        </p:nvSpPr>
        <p:spPr>
          <a:xfrm>
            <a:off x="262558" y="1053529"/>
            <a:ext cx="2520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회귀 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2C70FF-64AC-4D4C-A4E4-9A9BB97EE5AF}"/>
              </a:ext>
            </a:extLst>
          </p:cNvPr>
          <p:cNvSpPr txBox="1"/>
          <p:nvPr/>
        </p:nvSpPr>
        <p:spPr>
          <a:xfrm>
            <a:off x="1124439" y="5734050"/>
            <a:ext cx="99371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0" i="0" dirty="0">
                <a:effectLst/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연령</a:t>
            </a:r>
            <a:r>
              <a:rPr lang="en-US" altLang="ko-KR" b="0" i="0" dirty="0">
                <a:effectLst/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, </a:t>
            </a:r>
            <a:r>
              <a:rPr lang="ko-KR" altLang="en-US" b="0" i="0" dirty="0">
                <a:effectLst/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성별</a:t>
            </a:r>
            <a:r>
              <a:rPr lang="en-US" altLang="ko-KR" b="0" i="0" dirty="0">
                <a:effectLst/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, </a:t>
            </a:r>
            <a:r>
              <a:rPr lang="ko-KR" altLang="en-US" b="0" i="0" dirty="0">
                <a:effectLst/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동반 질환과 같은 다른 요인을 통제하면서 </a:t>
            </a:r>
            <a:br>
              <a:rPr lang="en-US" altLang="ko-KR" b="0" i="0" dirty="0">
                <a:effectLst/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</a:br>
            <a:r>
              <a:rPr lang="ko-KR" altLang="en-US" b="0" i="0" dirty="0">
                <a:effectLst/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시간 경과에 따른 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고혈압 관리와 의료 비용</a:t>
            </a:r>
            <a:r>
              <a:rPr lang="ko-KR" altLang="en-US" b="0" i="0" dirty="0">
                <a:effectLst/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간의 관계를 분석</a:t>
            </a:r>
            <a:endParaRPr lang="ko-KR" alt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13" name="Picture 4" descr="2. 회귀분석(R Code) - Must Learning with R">
            <a:extLst>
              <a:ext uri="{FF2B5EF4-FFF2-40B4-BE49-F238E27FC236}">
                <a16:creationId xmlns:a16="http://schemas.microsoft.com/office/drawing/2014/main" id="{2535BBA2-94FE-47FB-8BAD-FEDAC91F5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146" y="2061642"/>
            <a:ext cx="3382119" cy="338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821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9632BF2-1F36-4C98-AFDF-9603EA137FC4}"/>
              </a:ext>
            </a:extLst>
          </p:cNvPr>
          <p:cNvSpPr/>
          <p:nvPr/>
        </p:nvSpPr>
        <p:spPr>
          <a:xfrm>
            <a:off x="1198662" y="261442"/>
            <a:ext cx="1080120" cy="648072"/>
          </a:xfrm>
          <a:prstGeom prst="rect">
            <a:avLst/>
          </a:prstGeom>
          <a:solidFill>
            <a:srgbClr val="A4C4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2558" y="110761"/>
            <a:ext cx="10369152" cy="79875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4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어떤 분석 방법과 시각화 기술을 사용할 것인지</a:t>
            </a:r>
            <a:endParaRPr lang="en-US" altLang="ko-KR" sz="4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7784919-997E-4BE6-8B08-A2A1993C2A00}"/>
              </a:ext>
            </a:extLst>
          </p:cNvPr>
          <p:cNvSpPr/>
          <p:nvPr/>
        </p:nvSpPr>
        <p:spPr>
          <a:xfrm>
            <a:off x="0" y="1003014"/>
            <a:ext cx="12190413" cy="552221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844C6-FA94-491D-9034-39C3A86C7BDD}"/>
              </a:ext>
            </a:extLst>
          </p:cNvPr>
          <p:cNvSpPr txBox="1"/>
          <p:nvPr/>
        </p:nvSpPr>
        <p:spPr>
          <a:xfrm>
            <a:off x="262558" y="1053529"/>
            <a:ext cx="2520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시계열 분석</a:t>
            </a:r>
          </a:p>
        </p:txBody>
      </p:sp>
      <p:pic>
        <p:nvPicPr>
          <p:cNvPr id="6146" name="Picture 2" descr="R] 시계열 분석(Timeseries Analysis)">
            <a:extLst>
              <a:ext uri="{FF2B5EF4-FFF2-40B4-BE49-F238E27FC236}">
                <a16:creationId xmlns:a16="http://schemas.microsoft.com/office/drawing/2014/main" id="{6924C530-15A9-4E1F-986A-0E8D78E32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958" y="2061642"/>
            <a:ext cx="3960440" cy="350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C9AAD8-EF31-4FDF-B4BC-74606BEE8A51}"/>
              </a:ext>
            </a:extLst>
          </p:cNvPr>
          <p:cNvSpPr txBox="1"/>
          <p:nvPr/>
        </p:nvSpPr>
        <p:spPr>
          <a:xfrm>
            <a:off x="1124439" y="5734050"/>
            <a:ext cx="99371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0" i="0" dirty="0">
                <a:effectLst/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추세와 패턴을 식별하기 위해 시간 경과에 따른 데이터 분석이 포함됩니다</a:t>
            </a:r>
            <a:r>
              <a:rPr lang="en-US" altLang="ko-KR" b="0" i="0" dirty="0">
                <a:effectLst/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. </a:t>
            </a:r>
          </a:p>
          <a:p>
            <a:pPr algn="ctr"/>
            <a:r>
              <a:rPr lang="ko-KR" altLang="en-US" b="0" i="0" dirty="0">
                <a:effectLst/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시간 경과에 따른 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고혈압 관리 및 의료 비용의 변화</a:t>
            </a:r>
            <a:r>
              <a:rPr lang="ko-KR" altLang="en-US" b="0" i="0" dirty="0">
                <a:effectLst/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를 추적하고자 합니다</a:t>
            </a:r>
            <a:r>
              <a:rPr lang="en-US" altLang="ko-KR" b="0" i="0" dirty="0">
                <a:effectLst/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.</a:t>
            </a:r>
            <a:endParaRPr lang="ko-KR" alt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1191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9632BF2-1F36-4C98-AFDF-9603EA137FC4}"/>
              </a:ext>
            </a:extLst>
          </p:cNvPr>
          <p:cNvSpPr/>
          <p:nvPr/>
        </p:nvSpPr>
        <p:spPr>
          <a:xfrm>
            <a:off x="1198662" y="261442"/>
            <a:ext cx="1080120" cy="648072"/>
          </a:xfrm>
          <a:prstGeom prst="rect">
            <a:avLst/>
          </a:prstGeom>
          <a:solidFill>
            <a:srgbClr val="A4C4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2558" y="110761"/>
            <a:ext cx="10729193" cy="79875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4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어떤 분석 방법과 시각화 기술을 사용할 것인지</a:t>
            </a:r>
            <a:endParaRPr lang="en-US" altLang="ko-KR" sz="4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7784919-997E-4BE6-8B08-A2A1993C2A00}"/>
              </a:ext>
            </a:extLst>
          </p:cNvPr>
          <p:cNvSpPr/>
          <p:nvPr/>
        </p:nvSpPr>
        <p:spPr>
          <a:xfrm>
            <a:off x="0" y="1003014"/>
            <a:ext cx="12190413" cy="552221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844C6-FA94-491D-9034-39C3A86C7BDD}"/>
              </a:ext>
            </a:extLst>
          </p:cNvPr>
          <p:cNvSpPr txBox="1"/>
          <p:nvPr/>
        </p:nvSpPr>
        <p:spPr>
          <a:xfrm>
            <a:off x="262558" y="1053529"/>
            <a:ext cx="2520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4)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군집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90FAC-CEC5-4E73-AECF-670209A90A66}"/>
              </a:ext>
            </a:extLst>
          </p:cNvPr>
          <p:cNvSpPr txBox="1"/>
          <p:nvPr/>
        </p:nvSpPr>
        <p:spPr>
          <a:xfrm>
            <a:off x="1124439" y="5734050"/>
            <a:ext cx="99371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FF0000"/>
                </a:solidFill>
                <a:effectLst/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혈압 수치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, 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의료 이용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, 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복약 순응도</a:t>
            </a:r>
            <a:r>
              <a:rPr lang="ko-KR" altLang="en-US" b="0" i="0" dirty="0">
                <a:effectLst/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와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ko-KR" altLang="en-US" b="0" i="0" dirty="0">
                <a:effectLst/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같은 변수의 유사성을 기반으로 데이터 포인트를 그룹화 후 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고혈압 환자의 하위 그룹을 식별하고 시간 경과에 따른 의료 비용을 평가</a:t>
            </a:r>
            <a:r>
              <a:rPr lang="ko-KR" altLang="en-US" b="0" i="0" dirty="0">
                <a:effectLst/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하고자 합니다</a:t>
            </a:r>
            <a:endParaRPr lang="ko-KR" alt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06ECA96-5670-4138-BDDA-8B4C831A8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294" y="1929745"/>
            <a:ext cx="4801393" cy="342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70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129FDB3-98A0-4333-8256-0797D750025C}"/>
              </a:ext>
            </a:extLst>
          </p:cNvPr>
          <p:cNvSpPr/>
          <p:nvPr/>
        </p:nvSpPr>
        <p:spPr>
          <a:xfrm>
            <a:off x="0" y="0"/>
            <a:ext cx="12190413" cy="461665"/>
          </a:xfrm>
          <a:prstGeom prst="rect">
            <a:avLst/>
          </a:prstGeom>
          <a:solidFill>
            <a:schemeClr val="lt1">
              <a:alpha val="83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1824F0C-E0F7-43C1-9F6D-012345683340}"/>
              </a:ext>
            </a:extLst>
          </p:cNvPr>
          <p:cNvSpPr/>
          <p:nvPr/>
        </p:nvSpPr>
        <p:spPr>
          <a:xfrm>
            <a:off x="2232694" y="1956252"/>
            <a:ext cx="6598816" cy="1041494"/>
          </a:xfrm>
          <a:prstGeom prst="rect">
            <a:avLst/>
          </a:prstGeom>
          <a:solidFill>
            <a:schemeClr val="lt1">
              <a:alpha val="83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232694" y="1956252"/>
            <a:ext cx="5861207" cy="1665759"/>
            <a:chOff x="2232694" y="1956252"/>
            <a:chExt cx="2206327" cy="1665759"/>
          </a:xfrm>
        </p:grpSpPr>
        <p:sp>
          <p:nvSpPr>
            <p:cNvPr id="2" name="Text Box 4"/>
            <p:cNvSpPr txBox="1">
              <a:spLocks noChangeArrowheads="1"/>
            </p:cNvSpPr>
            <p:nvPr/>
          </p:nvSpPr>
          <p:spPr bwMode="auto">
            <a:xfrm>
              <a:off x="2232694" y="1956252"/>
              <a:ext cx="718710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rgbClr val="1E0000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05</a:t>
              </a:r>
              <a:endParaRPr kumimoji="1" lang="ko-KR" altLang="ko-KR" sz="3200" b="1" dirty="0">
                <a:solidFill>
                  <a:srgbClr val="1E0000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  <p:sp>
          <p:nvSpPr>
            <p:cNvPr id="3" name="Text Box 5"/>
            <p:cNvSpPr txBox="1">
              <a:spLocks noChangeArrowheads="1"/>
            </p:cNvSpPr>
            <p:nvPr/>
          </p:nvSpPr>
          <p:spPr bwMode="auto">
            <a:xfrm>
              <a:off x="2232694" y="2421682"/>
              <a:ext cx="2206327" cy="1200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defRPr/>
              </a:pPr>
              <a:r>
                <a:rPr lang="ko-KR" altLang="en-US" sz="2400" b="1" dirty="0">
                  <a:latin typeface="+mj-lt"/>
                  <a:ea typeface="맑은 고딕" panose="020B0503020000020004" pitchFamily="50" charset="-127"/>
                </a:rPr>
                <a:t>웹 어플리케이션 최종 구현 화면</a:t>
              </a:r>
              <a:endParaRPr lang="en-US" altLang="ko-KR" sz="2400" b="1" dirty="0">
                <a:latin typeface="+mj-lt"/>
                <a:ea typeface="맑은 고딕" panose="020B0503020000020004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86EC93A-4671-44C3-B2C6-DA6D85CE7D7D}"/>
              </a:ext>
            </a:extLst>
          </p:cNvPr>
          <p:cNvSpPr txBox="1"/>
          <p:nvPr/>
        </p:nvSpPr>
        <p:spPr>
          <a:xfrm>
            <a:off x="18225" y="32660"/>
            <a:ext cx="12172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rgbClr val="1D1C1D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</a:t>
            </a:r>
            <a:r>
              <a:rPr lang="ko-KR" altLang="en-US" sz="1800" dirty="0">
                <a:solidFill>
                  <a:srgbClr val="1D1C1D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조 </a:t>
            </a:r>
            <a:r>
              <a:rPr lang="en-US" altLang="ko-KR" sz="1800" dirty="0">
                <a:solidFill>
                  <a:srgbClr val="1D1C1D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_ 65</a:t>
            </a:r>
            <a:r>
              <a:rPr lang="ko-KR" altLang="en-US" sz="1800" dirty="0">
                <a:solidFill>
                  <a:srgbClr val="1D1C1D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세 이상 노인 환자의 고혈압에 대한 부적절한 모니터링</a:t>
            </a:r>
            <a:r>
              <a:rPr lang="en-US" altLang="ko-KR" sz="1800" dirty="0">
                <a:solidFill>
                  <a:srgbClr val="1D1C1D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1800" dirty="0">
                <a:solidFill>
                  <a:srgbClr val="1D1C1D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및 관리로 인해 시간이 지남에 따라 </a:t>
            </a:r>
            <a:r>
              <a:rPr lang="ko-KR" altLang="en-US" sz="1800" b="0" i="0" dirty="0">
                <a:solidFill>
                  <a:srgbClr val="1D1C1D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더 높은 의료비 지출 발생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770009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9632BF2-1F36-4C98-AFDF-9603EA137FC4}"/>
              </a:ext>
            </a:extLst>
          </p:cNvPr>
          <p:cNvSpPr/>
          <p:nvPr/>
        </p:nvSpPr>
        <p:spPr>
          <a:xfrm>
            <a:off x="1198662" y="261442"/>
            <a:ext cx="1080120" cy="648072"/>
          </a:xfrm>
          <a:prstGeom prst="rect">
            <a:avLst/>
          </a:prstGeom>
          <a:solidFill>
            <a:srgbClr val="A4C4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2558" y="110761"/>
            <a:ext cx="8275655" cy="79875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en-US" altLang="ko-KR" sz="4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4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 어플리케이션 최종 구현 화면</a:t>
            </a:r>
            <a:endParaRPr lang="en-US" altLang="ko-KR" sz="4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2AAE83-9D83-40CA-A193-EA40E3B2A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934" y="1361039"/>
            <a:ext cx="4198886" cy="53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585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054646" y="2709714"/>
            <a:ext cx="5472608" cy="1188132"/>
          </a:xfrm>
        </p:spPr>
        <p:txBody>
          <a:bodyPr/>
          <a:lstStyle/>
          <a:p>
            <a:r>
              <a:rPr lang="ko-KR" altLang="en-US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94706" y="2721374"/>
            <a:ext cx="23042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bg2">
                    <a:lumMod val="25000"/>
                  </a:schemeClr>
                </a:solidFill>
                <a:latin typeface="+mj-lt"/>
                <a:ea typeface="맑은 고딕" panose="020B0503020000020004" pitchFamily="50" charset="-127"/>
              </a:rPr>
              <a:t>CONTENTS</a:t>
            </a:r>
            <a:endParaRPr lang="ko-KR" altLang="en-US" sz="3000" b="1" dirty="0">
              <a:solidFill>
                <a:schemeClr val="bg2">
                  <a:lumMod val="2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4A4C3B4D-8875-4F41-916C-966ABEBDE131}"/>
              </a:ext>
            </a:extLst>
          </p:cNvPr>
          <p:cNvGrpSpPr/>
          <p:nvPr/>
        </p:nvGrpSpPr>
        <p:grpSpPr>
          <a:xfrm>
            <a:off x="6383238" y="837506"/>
            <a:ext cx="4628871" cy="680829"/>
            <a:chOff x="961408" y="525896"/>
            <a:chExt cx="869523" cy="680829"/>
          </a:xfrm>
        </p:grpSpPr>
        <p:sp>
          <p:nvSpPr>
            <p:cNvPr id="60" name="Text Box 5"/>
            <p:cNvSpPr txBox="1">
              <a:spLocks noChangeArrowheads="1"/>
            </p:cNvSpPr>
            <p:nvPr/>
          </p:nvSpPr>
          <p:spPr bwMode="auto">
            <a:xfrm>
              <a:off x="961497" y="898750"/>
              <a:ext cx="869434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주제 선정</a:t>
              </a:r>
              <a:endParaRPr lang="en-US" altLang="ko-KR" sz="14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62" name="TextBox 13"/>
            <p:cNvSpPr txBox="1">
              <a:spLocks noChangeArrowheads="1"/>
            </p:cNvSpPr>
            <p:nvPr/>
          </p:nvSpPr>
          <p:spPr bwMode="auto">
            <a:xfrm>
              <a:off x="961408" y="525896"/>
              <a:ext cx="108212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01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A4C3B4D-8875-4F41-916C-966ABEBDE131}"/>
              </a:ext>
            </a:extLst>
          </p:cNvPr>
          <p:cNvGrpSpPr/>
          <p:nvPr/>
        </p:nvGrpSpPr>
        <p:grpSpPr>
          <a:xfrm>
            <a:off x="6383238" y="1885509"/>
            <a:ext cx="4628871" cy="680829"/>
            <a:chOff x="961408" y="525896"/>
            <a:chExt cx="869523" cy="680829"/>
          </a:xfrm>
        </p:grpSpPr>
        <p:sp>
          <p:nvSpPr>
            <p:cNvPr id="24" name="Text Box 5"/>
            <p:cNvSpPr txBox="1">
              <a:spLocks noChangeArrowheads="1"/>
            </p:cNvSpPr>
            <p:nvPr/>
          </p:nvSpPr>
          <p:spPr bwMode="auto">
            <a:xfrm>
              <a:off x="961497" y="898750"/>
              <a:ext cx="869434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문제 및 해결 방안</a:t>
              </a:r>
              <a:endParaRPr lang="en-US" altLang="ko-KR" sz="14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26" name="TextBox 13"/>
            <p:cNvSpPr txBox="1">
              <a:spLocks noChangeArrowheads="1"/>
            </p:cNvSpPr>
            <p:nvPr/>
          </p:nvSpPr>
          <p:spPr bwMode="auto">
            <a:xfrm>
              <a:off x="961408" y="525896"/>
              <a:ext cx="108212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02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A4C3B4D-8875-4F41-916C-966ABEBDE131}"/>
              </a:ext>
            </a:extLst>
          </p:cNvPr>
          <p:cNvGrpSpPr/>
          <p:nvPr/>
        </p:nvGrpSpPr>
        <p:grpSpPr>
          <a:xfrm>
            <a:off x="6383238" y="2933512"/>
            <a:ext cx="4628871" cy="680829"/>
            <a:chOff x="961408" y="525896"/>
            <a:chExt cx="869523" cy="680829"/>
          </a:xfrm>
        </p:grpSpPr>
        <p:sp>
          <p:nvSpPr>
            <p:cNvPr id="28" name="Text Box 5"/>
            <p:cNvSpPr txBox="1">
              <a:spLocks noChangeArrowheads="1"/>
            </p:cNvSpPr>
            <p:nvPr/>
          </p:nvSpPr>
          <p:spPr bwMode="auto">
            <a:xfrm>
              <a:off x="961497" y="898750"/>
              <a:ext cx="869434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어떤 데이터가 필요한지</a:t>
              </a:r>
              <a:endParaRPr lang="en-US" altLang="ko-KR" sz="14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30" name="TextBox 13"/>
            <p:cNvSpPr txBox="1">
              <a:spLocks noChangeArrowheads="1"/>
            </p:cNvSpPr>
            <p:nvPr/>
          </p:nvSpPr>
          <p:spPr bwMode="auto">
            <a:xfrm>
              <a:off x="961408" y="525896"/>
              <a:ext cx="108212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03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A4C3B4D-8875-4F41-916C-966ABEBDE131}"/>
              </a:ext>
            </a:extLst>
          </p:cNvPr>
          <p:cNvGrpSpPr/>
          <p:nvPr/>
        </p:nvGrpSpPr>
        <p:grpSpPr>
          <a:xfrm>
            <a:off x="6383238" y="3981515"/>
            <a:ext cx="4628871" cy="680829"/>
            <a:chOff x="961408" y="525896"/>
            <a:chExt cx="869523" cy="680829"/>
          </a:xfrm>
        </p:grpSpPr>
        <p:sp>
          <p:nvSpPr>
            <p:cNvPr id="32" name="Text Box 5"/>
            <p:cNvSpPr txBox="1">
              <a:spLocks noChangeArrowheads="1"/>
            </p:cNvSpPr>
            <p:nvPr/>
          </p:nvSpPr>
          <p:spPr bwMode="auto">
            <a:xfrm>
              <a:off x="961497" y="898750"/>
              <a:ext cx="869434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어떤 분석 방법과 시각화 기술을 사용할 것인지</a:t>
              </a:r>
              <a:endParaRPr lang="en-US" altLang="ko-KR" sz="14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34" name="TextBox 13"/>
            <p:cNvSpPr txBox="1">
              <a:spLocks noChangeArrowheads="1"/>
            </p:cNvSpPr>
            <p:nvPr/>
          </p:nvSpPr>
          <p:spPr bwMode="auto">
            <a:xfrm>
              <a:off x="961408" y="525896"/>
              <a:ext cx="108212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04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E109D0E-BE05-43D4-A575-F1F1FD41D19F}"/>
              </a:ext>
            </a:extLst>
          </p:cNvPr>
          <p:cNvGrpSpPr/>
          <p:nvPr/>
        </p:nvGrpSpPr>
        <p:grpSpPr>
          <a:xfrm>
            <a:off x="6383238" y="5079050"/>
            <a:ext cx="4628871" cy="680829"/>
            <a:chOff x="961408" y="525896"/>
            <a:chExt cx="869523" cy="680829"/>
          </a:xfrm>
        </p:grpSpPr>
        <p:sp>
          <p:nvSpPr>
            <p:cNvPr id="40" name="Text Box 5">
              <a:extLst>
                <a:ext uri="{FF2B5EF4-FFF2-40B4-BE49-F238E27FC236}">
                  <a16:creationId xmlns:a16="http://schemas.microsoft.com/office/drawing/2014/main" id="{17FEBE98-C75F-44B3-95ED-10EB753717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1497" y="898750"/>
              <a:ext cx="869434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웹 어플리케이션 최종 구현 화면</a:t>
              </a:r>
              <a:endParaRPr lang="en-US" altLang="ko-KR" sz="14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42" name="TextBox 13">
              <a:extLst>
                <a:ext uri="{FF2B5EF4-FFF2-40B4-BE49-F238E27FC236}">
                  <a16:creationId xmlns:a16="http://schemas.microsoft.com/office/drawing/2014/main" id="{C64502B1-8961-46C9-B751-B513DB3CC2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1408" y="525896"/>
              <a:ext cx="108212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05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129FDB3-98A0-4333-8256-0797D750025C}"/>
              </a:ext>
            </a:extLst>
          </p:cNvPr>
          <p:cNvSpPr/>
          <p:nvPr/>
        </p:nvSpPr>
        <p:spPr>
          <a:xfrm>
            <a:off x="0" y="0"/>
            <a:ext cx="12190413" cy="461665"/>
          </a:xfrm>
          <a:prstGeom prst="rect">
            <a:avLst/>
          </a:prstGeom>
          <a:solidFill>
            <a:schemeClr val="lt1">
              <a:alpha val="83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1824F0C-E0F7-43C1-9F6D-012345683340}"/>
              </a:ext>
            </a:extLst>
          </p:cNvPr>
          <p:cNvSpPr/>
          <p:nvPr/>
        </p:nvSpPr>
        <p:spPr>
          <a:xfrm>
            <a:off x="2232694" y="1956252"/>
            <a:ext cx="6598816" cy="1041494"/>
          </a:xfrm>
          <a:prstGeom prst="rect">
            <a:avLst/>
          </a:prstGeom>
          <a:solidFill>
            <a:schemeClr val="lt1">
              <a:alpha val="83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232694" y="1956252"/>
            <a:ext cx="2206327" cy="927095"/>
            <a:chOff x="2232694" y="1956252"/>
            <a:chExt cx="2206327" cy="927095"/>
          </a:xfrm>
        </p:grpSpPr>
        <p:sp>
          <p:nvSpPr>
            <p:cNvPr id="2" name="Text Box 4"/>
            <p:cNvSpPr txBox="1">
              <a:spLocks noChangeArrowheads="1"/>
            </p:cNvSpPr>
            <p:nvPr/>
          </p:nvSpPr>
          <p:spPr bwMode="auto">
            <a:xfrm>
              <a:off x="2232694" y="1956252"/>
              <a:ext cx="718710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rgbClr val="1E0000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01</a:t>
              </a:r>
              <a:endParaRPr kumimoji="1" lang="ko-KR" altLang="ko-KR" sz="3200" b="1" dirty="0">
                <a:solidFill>
                  <a:srgbClr val="1E0000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  <p:sp>
          <p:nvSpPr>
            <p:cNvPr id="3" name="Text Box 5"/>
            <p:cNvSpPr txBox="1">
              <a:spLocks noChangeArrowheads="1"/>
            </p:cNvSpPr>
            <p:nvPr/>
          </p:nvSpPr>
          <p:spPr bwMode="auto">
            <a:xfrm>
              <a:off x="2232694" y="2421682"/>
              <a:ext cx="220632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defRPr/>
              </a:pPr>
              <a:r>
                <a:rPr lang="ko-KR" altLang="en-US" sz="2400" b="1" dirty="0">
                  <a:latin typeface="+mj-lt"/>
                  <a:ea typeface="맑은 고딕" panose="020B0503020000020004" pitchFamily="50" charset="-127"/>
                </a:rPr>
                <a:t>주제 선정</a:t>
              </a:r>
              <a:endParaRPr lang="en-US" altLang="ko-KR" sz="2400" b="1" dirty="0">
                <a:latin typeface="+mj-lt"/>
                <a:ea typeface="맑은 고딕" panose="020B0503020000020004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86EC93A-4671-44C3-B2C6-DA6D85CE7D7D}"/>
              </a:ext>
            </a:extLst>
          </p:cNvPr>
          <p:cNvSpPr txBox="1"/>
          <p:nvPr/>
        </p:nvSpPr>
        <p:spPr>
          <a:xfrm>
            <a:off x="18225" y="32660"/>
            <a:ext cx="12172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rgbClr val="1D1C1D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</a:t>
            </a:r>
            <a:r>
              <a:rPr lang="ko-KR" altLang="en-US" sz="1800" dirty="0">
                <a:solidFill>
                  <a:srgbClr val="1D1C1D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조 </a:t>
            </a:r>
            <a:r>
              <a:rPr lang="en-US" altLang="ko-KR" sz="1800" dirty="0">
                <a:solidFill>
                  <a:srgbClr val="1D1C1D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_ 65</a:t>
            </a:r>
            <a:r>
              <a:rPr lang="ko-KR" altLang="en-US" sz="1800" dirty="0">
                <a:solidFill>
                  <a:srgbClr val="1D1C1D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세 이상 노인 환자의 고혈압에 대한 부적절한 모니터링</a:t>
            </a:r>
            <a:r>
              <a:rPr lang="en-US" altLang="ko-KR" sz="1800" dirty="0">
                <a:solidFill>
                  <a:srgbClr val="1D1C1D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1800" dirty="0">
                <a:solidFill>
                  <a:srgbClr val="1D1C1D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및 관리로 인해 시간이 지남에 따라 </a:t>
            </a:r>
            <a:r>
              <a:rPr lang="ko-KR" altLang="en-US" sz="1800" b="0" i="0" dirty="0">
                <a:solidFill>
                  <a:srgbClr val="1D1C1D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더 높은 의료비 지출 발생</a:t>
            </a:r>
            <a:endParaRPr lang="ko-KR" alt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9632BF2-1F36-4C98-AFDF-9603EA137FC4}"/>
              </a:ext>
            </a:extLst>
          </p:cNvPr>
          <p:cNvSpPr/>
          <p:nvPr/>
        </p:nvSpPr>
        <p:spPr>
          <a:xfrm>
            <a:off x="1198662" y="261442"/>
            <a:ext cx="1080120" cy="648072"/>
          </a:xfrm>
          <a:prstGeom prst="rect">
            <a:avLst/>
          </a:prstGeom>
          <a:solidFill>
            <a:srgbClr val="A4C4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2558" y="110761"/>
            <a:ext cx="8275655" cy="798753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4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 선정</a:t>
            </a:r>
            <a:endParaRPr lang="en-US" altLang="ko-KR" sz="4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26" name="Picture 2" descr="한국, 3년 뒤 초고령 사회… 2040년엔 3명중 1명이 노인｜동아일보">
            <a:extLst>
              <a:ext uri="{FF2B5EF4-FFF2-40B4-BE49-F238E27FC236}">
                <a16:creationId xmlns:a16="http://schemas.microsoft.com/office/drawing/2014/main" id="{6B0DD047-95CB-47FA-A631-510D95BB9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0" y="1402888"/>
            <a:ext cx="6096000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고령화의 습격…작년 65세 이상 진료비 41조 | 서울경제">
            <a:extLst>
              <a:ext uri="{FF2B5EF4-FFF2-40B4-BE49-F238E27FC236}">
                <a16:creationId xmlns:a16="http://schemas.microsoft.com/office/drawing/2014/main" id="{1566500B-15F4-4E6D-86B5-56018D13C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358" y="1667827"/>
            <a:ext cx="3890292" cy="370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428734F2-574E-4043-BE73-E9F44DDC3851}"/>
              </a:ext>
            </a:extLst>
          </p:cNvPr>
          <p:cNvSpPr/>
          <p:nvPr/>
        </p:nvSpPr>
        <p:spPr>
          <a:xfrm rot="20737393">
            <a:off x="98866" y="5381724"/>
            <a:ext cx="3701538" cy="1263204"/>
          </a:xfrm>
          <a:prstGeom prst="ellipse">
            <a:avLst/>
          </a:prstGeom>
          <a:solidFill>
            <a:schemeClr val="accent1">
              <a:alpha val="7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고령화 사회 증가 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!!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719B751-4E63-4C92-BF5C-C8F5B278F5CC}"/>
              </a:ext>
            </a:extLst>
          </p:cNvPr>
          <p:cNvSpPr/>
          <p:nvPr/>
        </p:nvSpPr>
        <p:spPr>
          <a:xfrm rot="550158">
            <a:off x="8714324" y="5425710"/>
            <a:ext cx="3494473" cy="1262074"/>
          </a:xfrm>
          <a:prstGeom prst="ellipse">
            <a:avLst/>
          </a:prstGeom>
          <a:solidFill>
            <a:schemeClr val="accent1">
              <a:alpha val="7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그에 따른 진료비 상승 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!!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1412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C7203B-BE51-4997-82A1-B4B2AB5AE76A}"/>
              </a:ext>
            </a:extLst>
          </p:cNvPr>
          <p:cNvSpPr/>
          <p:nvPr/>
        </p:nvSpPr>
        <p:spPr>
          <a:xfrm>
            <a:off x="1198662" y="5806059"/>
            <a:ext cx="9793088" cy="911360"/>
          </a:xfrm>
          <a:prstGeom prst="rect">
            <a:avLst/>
          </a:prstGeom>
          <a:solidFill>
            <a:schemeClr val="dk1">
              <a:alpha val="29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9632BF2-1F36-4C98-AFDF-9603EA137FC4}"/>
              </a:ext>
            </a:extLst>
          </p:cNvPr>
          <p:cNvSpPr/>
          <p:nvPr/>
        </p:nvSpPr>
        <p:spPr>
          <a:xfrm>
            <a:off x="1198662" y="261442"/>
            <a:ext cx="1080120" cy="648072"/>
          </a:xfrm>
          <a:prstGeom prst="rect">
            <a:avLst/>
          </a:prstGeom>
          <a:solidFill>
            <a:srgbClr val="A4C4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2558" y="110761"/>
            <a:ext cx="8275655" cy="798753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4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 선정</a:t>
            </a:r>
            <a:endParaRPr lang="en-US" altLang="ko-KR" sz="4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A2B0F1-063F-4F78-B8B1-AB4E39C5678F}"/>
              </a:ext>
            </a:extLst>
          </p:cNvPr>
          <p:cNvSpPr txBox="1"/>
          <p:nvPr/>
        </p:nvSpPr>
        <p:spPr>
          <a:xfrm>
            <a:off x="1126654" y="5950074"/>
            <a:ext cx="99371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자녀 분가 및 배우자 사망과 같은 이유로 지지체계 감소로 인한 사회적 보호체계 약화</a:t>
            </a:r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.</a:t>
            </a:r>
            <a:b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</a:br>
            <a:r>
              <a:rPr lang="ko-KR" altLang="en-US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이러한 이유로 의료서비스 접근성 감소를 야기함</a:t>
            </a:r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.</a:t>
            </a:r>
            <a:endParaRPr lang="ko-KR" alt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9218" name="Picture 2" descr="노인 2명 중 1명 가족 외에 경제적 도움 청할 사람 없다&quot; | 연합뉴스">
            <a:extLst>
              <a:ext uri="{FF2B5EF4-FFF2-40B4-BE49-F238E27FC236}">
                <a16:creationId xmlns:a16="http://schemas.microsoft.com/office/drawing/2014/main" id="{8656381A-518C-47FB-9342-8838E97CB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301" y="1777998"/>
            <a:ext cx="4088243" cy="379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한국 노인빈곤율, G5 평균의 3배에 달해 [체크리포트]">
            <a:extLst>
              <a:ext uri="{FF2B5EF4-FFF2-40B4-BE49-F238E27FC236}">
                <a16:creationId xmlns:a16="http://schemas.microsoft.com/office/drawing/2014/main" id="{0B9B0289-858D-4CB2-B8E2-690FC3088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231" y="1777998"/>
            <a:ext cx="4833424" cy="3847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0977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>
            <a:extLst>
              <a:ext uri="{FF2B5EF4-FFF2-40B4-BE49-F238E27FC236}">
                <a16:creationId xmlns:a16="http://schemas.microsoft.com/office/drawing/2014/main" id="{21A58DEB-E921-4918-90A6-1F99C7AAF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389" y="1125538"/>
            <a:ext cx="5495633" cy="533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9632BF2-1F36-4C98-AFDF-9603EA137FC4}"/>
              </a:ext>
            </a:extLst>
          </p:cNvPr>
          <p:cNvSpPr/>
          <p:nvPr/>
        </p:nvSpPr>
        <p:spPr>
          <a:xfrm>
            <a:off x="1198662" y="261442"/>
            <a:ext cx="1080120" cy="648072"/>
          </a:xfrm>
          <a:prstGeom prst="rect">
            <a:avLst/>
          </a:prstGeom>
          <a:solidFill>
            <a:srgbClr val="A4C4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2558" y="110761"/>
            <a:ext cx="8275655" cy="798753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4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 선정</a:t>
            </a:r>
            <a:endParaRPr lang="en-US" altLang="ko-KR" sz="4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28734F2-574E-4043-BE73-E9F44DDC3851}"/>
              </a:ext>
            </a:extLst>
          </p:cNvPr>
          <p:cNvSpPr/>
          <p:nvPr/>
        </p:nvSpPr>
        <p:spPr>
          <a:xfrm rot="20737393">
            <a:off x="98866" y="5381724"/>
            <a:ext cx="3701538" cy="1263204"/>
          </a:xfrm>
          <a:prstGeom prst="ellipse">
            <a:avLst/>
          </a:prstGeom>
          <a:solidFill>
            <a:schemeClr val="accent1">
              <a:alpha val="7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고혈압 유병인구 </a:t>
            </a:r>
            <a:b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</a:b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또한 증가 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!!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5256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129FDB3-98A0-4333-8256-0797D750025C}"/>
              </a:ext>
            </a:extLst>
          </p:cNvPr>
          <p:cNvSpPr/>
          <p:nvPr/>
        </p:nvSpPr>
        <p:spPr>
          <a:xfrm>
            <a:off x="0" y="0"/>
            <a:ext cx="12190413" cy="461665"/>
          </a:xfrm>
          <a:prstGeom prst="rect">
            <a:avLst/>
          </a:prstGeom>
          <a:solidFill>
            <a:schemeClr val="lt1">
              <a:alpha val="83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1824F0C-E0F7-43C1-9F6D-012345683340}"/>
              </a:ext>
            </a:extLst>
          </p:cNvPr>
          <p:cNvSpPr/>
          <p:nvPr/>
        </p:nvSpPr>
        <p:spPr>
          <a:xfrm>
            <a:off x="2232694" y="1956252"/>
            <a:ext cx="6598816" cy="1041494"/>
          </a:xfrm>
          <a:prstGeom prst="rect">
            <a:avLst/>
          </a:prstGeom>
          <a:solidFill>
            <a:schemeClr val="lt1">
              <a:alpha val="83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232694" y="1956252"/>
            <a:ext cx="4006528" cy="927095"/>
            <a:chOff x="2232694" y="1956252"/>
            <a:chExt cx="4006528" cy="927095"/>
          </a:xfrm>
        </p:grpSpPr>
        <p:sp>
          <p:nvSpPr>
            <p:cNvPr id="2" name="Text Box 4"/>
            <p:cNvSpPr txBox="1">
              <a:spLocks noChangeArrowheads="1"/>
            </p:cNvSpPr>
            <p:nvPr/>
          </p:nvSpPr>
          <p:spPr bwMode="auto">
            <a:xfrm>
              <a:off x="2232694" y="1956252"/>
              <a:ext cx="718710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rgbClr val="1E0000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02</a:t>
              </a:r>
              <a:endParaRPr kumimoji="1" lang="ko-KR" altLang="ko-KR" sz="3200" b="1" dirty="0">
                <a:solidFill>
                  <a:srgbClr val="1E0000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  <p:sp>
          <p:nvSpPr>
            <p:cNvPr id="3" name="Text Box 5"/>
            <p:cNvSpPr txBox="1">
              <a:spLocks noChangeArrowheads="1"/>
            </p:cNvSpPr>
            <p:nvPr/>
          </p:nvSpPr>
          <p:spPr bwMode="auto">
            <a:xfrm>
              <a:off x="2232694" y="2421682"/>
              <a:ext cx="400652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defRPr/>
              </a:pPr>
              <a:r>
                <a:rPr lang="ko-KR" altLang="en-US" sz="2400" b="1" dirty="0">
                  <a:latin typeface="+mj-lt"/>
                  <a:ea typeface="맑은 고딕" panose="020B0503020000020004" pitchFamily="50" charset="-127"/>
                </a:rPr>
                <a:t>문제 및 해결 방안</a:t>
              </a:r>
              <a:endParaRPr lang="en-US" altLang="ko-KR" sz="2400" b="1" dirty="0">
                <a:latin typeface="+mj-lt"/>
                <a:ea typeface="맑은 고딕" panose="020B0503020000020004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86EC93A-4671-44C3-B2C6-DA6D85CE7D7D}"/>
              </a:ext>
            </a:extLst>
          </p:cNvPr>
          <p:cNvSpPr txBox="1"/>
          <p:nvPr/>
        </p:nvSpPr>
        <p:spPr>
          <a:xfrm>
            <a:off x="18225" y="32660"/>
            <a:ext cx="12172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rgbClr val="1D1C1D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</a:t>
            </a:r>
            <a:r>
              <a:rPr lang="ko-KR" altLang="en-US" sz="1800" dirty="0">
                <a:solidFill>
                  <a:srgbClr val="1D1C1D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조 </a:t>
            </a:r>
            <a:r>
              <a:rPr lang="en-US" altLang="ko-KR" sz="1800" dirty="0">
                <a:solidFill>
                  <a:srgbClr val="1D1C1D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_ 65</a:t>
            </a:r>
            <a:r>
              <a:rPr lang="ko-KR" altLang="en-US" sz="1800" dirty="0">
                <a:solidFill>
                  <a:srgbClr val="1D1C1D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세 이상 노인 환자의 고혈압에 대한 부적절한 모니터링</a:t>
            </a:r>
            <a:r>
              <a:rPr lang="en-US" altLang="ko-KR" sz="1800" dirty="0">
                <a:solidFill>
                  <a:srgbClr val="1D1C1D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1800" dirty="0">
                <a:solidFill>
                  <a:srgbClr val="1D1C1D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및 관리로 인해 시간이 지남에 따라 </a:t>
            </a:r>
            <a:r>
              <a:rPr lang="ko-KR" altLang="en-US" sz="1800" b="0" i="0" dirty="0">
                <a:solidFill>
                  <a:srgbClr val="1D1C1D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더 높은 의료비 지출 발생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070474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C7203B-BE51-4997-82A1-B4B2AB5AE76A}"/>
              </a:ext>
            </a:extLst>
          </p:cNvPr>
          <p:cNvSpPr/>
          <p:nvPr/>
        </p:nvSpPr>
        <p:spPr>
          <a:xfrm>
            <a:off x="1198662" y="5806059"/>
            <a:ext cx="9793088" cy="911360"/>
          </a:xfrm>
          <a:prstGeom prst="rect">
            <a:avLst/>
          </a:prstGeom>
          <a:solidFill>
            <a:schemeClr val="dk1">
              <a:alpha val="29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9632BF2-1F36-4C98-AFDF-9603EA137FC4}"/>
              </a:ext>
            </a:extLst>
          </p:cNvPr>
          <p:cNvSpPr/>
          <p:nvPr/>
        </p:nvSpPr>
        <p:spPr>
          <a:xfrm>
            <a:off x="1198662" y="261442"/>
            <a:ext cx="1080120" cy="648072"/>
          </a:xfrm>
          <a:prstGeom prst="rect">
            <a:avLst/>
          </a:prstGeom>
          <a:solidFill>
            <a:srgbClr val="A4C4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2558" y="110761"/>
            <a:ext cx="8275655" cy="798753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4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문제 및 해결 방안</a:t>
            </a:r>
            <a:endParaRPr lang="en-US" altLang="ko-KR" sz="4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A2B0F1-063F-4F78-B8B1-AB4E39C5678F}"/>
              </a:ext>
            </a:extLst>
          </p:cNvPr>
          <p:cNvSpPr txBox="1"/>
          <p:nvPr/>
        </p:nvSpPr>
        <p:spPr>
          <a:xfrm>
            <a:off x="1126654" y="5950074"/>
            <a:ext cx="99371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0" i="0" dirty="0">
                <a:effectLst/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부적절한 고혈압 모니터링 및 관리가 의료비에 미칠 수 있는 중대한 영향이 있다</a:t>
            </a:r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.</a:t>
            </a:r>
            <a:b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</a:br>
            <a:r>
              <a:rPr lang="ko-KR" altLang="en-US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그래서 이에 대한 데이터 분석을 하고자 한다</a:t>
            </a:r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.</a:t>
            </a:r>
            <a:endParaRPr lang="ko-KR" alt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E933E9F-5E0C-4AED-8837-EB3329EE0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758" y="1891749"/>
            <a:ext cx="2530327" cy="363580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1D8371A-2FA8-4FB3-8CFA-FAA7507BB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350" y="1891749"/>
            <a:ext cx="2619176" cy="3577795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6BA8B5D-3905-431D-B644-19A713391EA5}"/>
              </a:ext>
            </a:extLst>
          </p:cNvPr>
          <p:cNvCxnSpPr>
            <a:cxnSpLocks/>
          </p:cNvCxnSpPr>
          <p:nvPr/>
        </p:nvCxnSpPr>
        <p:spPr>
          <a:xfrm>
            <a:off x="9119542" y="2709714"/>
            <a:ext cx="80844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29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129FDB3-98A0-4333-8256-0797D750025C}"/>
              </a:ext>
            </a:extLst>
          </p:cNvPr>
          <p:cNvSpPr/>
          <p:nvPr/>
        </p:nvSpPr>
        <p:spPr>
          <a:xfrm>
            <a:off x="0" y="0"/>
            <a:ext cx="12190413" cy="461665"/>
          </a:xfrm>
          <a:prstGeom prst="rect">
            <a:avLst/>
          </a:prstGeom>
          <a:solidFill>
            <a:schemeClr val="lt1">
              <a:alpha val="83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1824F0C-E0F7-43C1-9F6D-012345683340}"/>
              </a:ext>
            </a:extLst>
          </p:cNvPr>
          <p:cNvSpPr/>
          <p:nvPr/>
        </p:nvSpPr>
        <p:spPr>
          <a:xfrm>
            <a:off x="2232694" y="1956252"/>
            <a:ext cx="6598816" cy="1041494"/>
          </a:xfrm>
          <a:prstGeom prst="rect">
            <a:avLst/>
          </a:prstGeom>
          <a:solidFill>
            <a:schemeClr val="lt1">
              <a:alpha val="83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232694" y="1956252"/>
            <a:ext cx="3574480" cy="1296427"/>
            <a:chOff x="2232694" y="1956252"/>
            <a:chExt cx="2206327" cy="1296427"/>
          </a:xfrm>
        </p:grpSpPr>
        <p:sp>
          <p:nvSpPr>
            <p:cNvPr id="2" name="Text Box 4"/>
            <p:cNvSpPr txBox="1">
              <a:spLocks noChangeArrowheads="1"/>
            </p:cNvSpPr>
            <p:nvPr/>
          </p:nvSpPr>
          <p:spPr bwMode="auto">
            <a:xfrm>
              <a:off x="2232694" y="1956252"/>
              <a:ext cx="718710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rgbClr val="1E0000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03</a:t>
              </a:r>
              <a:endParaRPr kumimoji="1" lang="ko-KR" altLang="ko-KR" sz="3200" b="1" dirty="0">
                <a:solidFill>
                  <a:srgbClr val="1E0000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  <p:sp>
          <p:nvSpPr>
            <p:cNvPr id="3" name="Text Box 5"/>
            <p:cNvSpPr txBox="1">
              <a:spLocks noChangeArrowheads="1"/>
            </p:cNvSpPr>
            <p:nvPr/>
          </p:nvSpPr>
          <p:spPr bwMode="auto">
            <a:xfrm>
              <a:off x="2232694" y="2421682"/>
              <a:ext cx="2206327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defRPr/>
              </a:pPr>
              <a:r>
                <a:rPr lang="ko-KR" altLang="en-US" sz="2400" b="1" dirty="0">
                  <a:latin typeface="+mj-lt"/>
                  <a:ea typeface="맑은 고딕" panose="020B0503020000020004" pitchFamily="50" charset="-127"/>
                </a:rPr>
                <a:t>어떤 데이터가 필요한지</a:t>
              </a:r>
              <a:endParaRPr lang="en-US" altLang="ko-KR" sz="2400" b="1" dirty="0">
                <a:latin typeface="+mj-lt"/>
                <a:ea typeface="맑은 고딕" panose="020B0503020000020004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86EC93A-4671-44C3-B2C6-DA6D85CE7D7D}"/>
              </a:ext>
            </a:extLst>
          </p:cNvPr>
          <p:cNvSpPr txBox="1"/>
          <p:nvPr/>
        </p:nvSpPr>
        <p:spPr>
          <a:xfrm>
            <a:off x="18225" y="32660"/>
            <a:ext cx="12172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rgbClr val="1D1C1D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</a:t>
            </a:r>
            <a:r>
              <a:rPr lang="ko-KR" altLang="en-US" sz="1800" dirty="0">
                <a:solidFill>
                  <a:srgbClr val="1D1C1D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조 </a:t>
            </a:r>
            <a:r>
              <a:rPr lang="en-US" altLang="ko-KR" sz="1800" dirty="0">
                <a:solidFill>
                  <a:srgbClr val="1D1C1D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_ 65</a:t>
            </a:r>
            <a:r>
              <a:rPr lang="ko-KR" altLang="en-US" sz="1800" dirty="0">
                <a:solidFill>
                  <a:srgbClr val="1D1C1D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세 이상 노인 환자의 고혈압에 대한 부적절한 모니터링</a:t>
            </a:r>
            <a:r>
              <a:rPr lang="en-US" altLang="ko-KR" sz="1800" dirty="0">
                <a:solidFill>
                  <a:srgbClr val="1D1C1D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1800" dirty="0">
                <a:solidFill>
                  <a:srgbClr val="1D1C1D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및 관리로 인해 시간이 지남에 따라 </a:t>
            </a:r>
            <a:r>
              <a:rPr lang="ko-KR" altLang="en-US" sz="1800" b="0" i="0" dirty="0">
                <a:solidFill>
                  <a:srgbClr val="1D1C1D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더 높은 의료비 지출 발생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003610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11817</TotalTime>
  <Words>507</Words>
  <Application>Microsoft Office PowerPoint</Application>
  <PresentationFormat>사용자 지정</PresentationFormat>
  <Paragraphs>56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30" baseType="lpstr">
      <vt:lpstr>배달의민족 도현</vt:lpstr>
      <vt:lpstr>Calibri</vt:lpstr>
      <vt:lpstr>Arial</vt:lpstr>
      <vt:lpstr>Calibri Light</vt:lpstr>
      <vt:lpstr>맑은 고딕</vt:lpstr>
      <vt:lpstr>나눔스퀘어_ac</vt:lpstr>
      <vt:lpstr>굴림체</vt:lpstr>
      <vt:lpstr>나눔스퀘어 네오 ExtraBold</vt:lpstr>
      <vt:lpstr>배달의민족 한나체 Pro</vt:lpstr>
      <vt:lpstr>나눔스퀘어 ExtraBold</vt:lpstr>
      <vt:lpstr>나눔스퀘어 네오 OTF Heavy</vt:lpstr>
      <vt:lpstr>Office 테마</vt:lpstr>
      <vt:lpstr>고령화로 인한 의료체계의 변화 분석  [부제] 65세 이상 노인 환자의  고혈압에 대한 부적절한 모니터링  및 관리로 인해 시간이 지남에 따라  더 높은 의료비 지출 발생</vt:lpstr>
      <vt:lpstr>PowerPoint 프레젠테이션</vt:lpstr>
      <vt:lpstr>PowerPoint 프레젠테이션</vt:lpstr>
      <vt:lpstr>1. 주제 선정</vt:lpstr>
      <vt:lpstr>1. 주제 선정</vt:lpstr>
      <vt:lpstr>1. 주제 선정</vt:lpstr>
      <vt:lpstr>PowerPoint 프레젠테이션</vt:lpstr>
      <vt:lpstr>2. 문제 및 해결 방안</vt:lpstr>
      <vt:lpstr>PowerPoint 프레젠테이션</vt:lpstr>
      <vt:lpstr>3. 어떤 데이터가 필요한지</vt:lpstr>
      <vt:lpstr>PowerPoint 프레젠테이션</vt:lpstr>
      <vt:lpstr>4. 어떤 분석 방법과 시각화 기술을 사용할 것인지</vt:lpstr>
      <vt:lpstr>4. 어떤 분석 방법과 시각화 기술을 사용할 것인지</vt:lpstr>
      <vt:lpstr>4. 어떤 분석 방법과 시각화 기술을 사용할 것인지</vt:lpstr>
      <vt:lpstr>4. 어떤 분석 방법과 시각화 기술을 사용할 것인지</vt:lpstr>
      <vt:lpstr>PowerPoint 프레젠테이션</vt:lpstr>
      <vt:lpstr>5. 웹 어플리케이션 최종 구현 화면</vt:lpstr>
      <vt:lpstr>감사합니다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박 지인</cp:lastModifiedBy>
  <cp:revision>14</cp:revision>
  <dcterms:created xsi:type="dcterms:W3CDTF">2010-02-01T08:03:16Z</dcterms:created>
  <dcterms:modified xsi:type="dcterms:W3CDTF">2023-03-17T07:35:13Z</dcterms:modified>
  <cp:category>www.slidemembers.com</cp:category>
</cp:coreProperties>
</file>